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66" r:id="rId2"/>
    <p:sldId id="257" r:id="rId3"/>
    <p:sldId id="258" r:id="rId4"/>
    <p:sldId id="259" r:id="rId5"/>
    <p:sldId id="260" r:id="rId6"/>
    <p:sldId id="261" r:id="rId7"/>
    <p:sldId id="262" r:id="rId8"/>
    <p:sldId id="264" r:id="rId9"/>
    <p:sldId id="265"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C3CA3D61-31DE-41BA-BF48-D5E4D49FE5BF}"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9342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spTree>
    <p:extLst>
      <p:ext uri="{BB962C8B-B14F-4D97-AF65-F5344CB8AC3E}">
        <p14:creationId xmlns:p14="http://schemas.microsoft.com/office/powerpoint/2010/main" val="46551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8750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8FB733-9E28-4F23-B8B1-C01DA29973A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3CA3D61-31DE-41BA-BF48-D5E4D49FE5BF}" type="slidenum">
              <a:rPr lang="en-IN" smtClean="0"/>
              <a:t>‹#›</a:t>
            </a:fld>
            <a:endParaRPr lang="en-IN"/>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6790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8FB733-9E28-4F23-B8B1-C01DA29973AA}"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3CA3D61-31DE-41BA-BF48-D5E4D49FE5BF}"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5150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8FB733-9E28-4F23-B8B1-C01DA29973AA}"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3CA3D61-31DE-41BA-BF48-D5E4D49FE5BF}"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0134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8FB733-9E28-4F23-B8B1-C01DA29973AA}"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3CA3D61-31DE-41BA-BF48-D5E4D49FE5BF}" type="slidenum">
              <a:rPr lang="en-IN" smtClean="0"/>
              <a:t>‹#›</a:t>
            </a:fld>
            <a:endParaRPr lang="en-IN"/>
          </a:p>
        </p:txBody>
      </p:sp>
    </p:spTree>
    <p:extLst>
      <p:ext uri="{BB962C8B-B14F-4D97-AF65-F5344CB8AC3E}">
        <p14:creationId xmlns:p14="http://schemas.microsoft.com/office/powerpoint/2010/main" val="3500411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8FB733-9E28-4F23-B8B1-C01DA29973A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3CA3D61-31DE-41BA-BF48-D5E4D49FE5BF}"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722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8FB733-9E28-4F23-B8B1-C01DA29973A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3CA3D61-31DE-41BA-BF48-D5E4D49FE5BF}" type="slidenum">
              <a:rPr lang="en-IN" smtClean="0"/>
              <a:t>‹#›</a:t>
            </a:fld>
            <a:endParaRPr lang="en-IN"/>
          </a:p>
        </p:txBody>
      </p:sp>
    </p:spTree>
    <p:extLst>
      <p:ext uri="{BB962C8B-B14F-4D97-AF65-F5344CB8AC3E}">
        <p14:creationId xmlns:p14="http://schemas.microsoft.com/office/powerpoint/2010/main" val="448853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8FB733-9E28-4F23-B8B1-C01DA29973A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3CA3D61-31DE-41BA-BF48-D5E4D49FE5BF}" type="slidenum">
              <a:rPr lang="en-IN" smtClean="0"/>
              <a:t>‹#›</a:t>
            </a:fld>
            <a:endParaRPr lang="en-IN"/>
          </a:p>
        </p:txBody>
      </p:sp>
    </p:spTree>
    <p:extLst>
      <p:ext uri="{BB962C8B-B14F-4D97-AF65-F5344CB8AC3E}">
        <p14:creationId xmlns:p14="http://schemas.microsoft.com/office/powerpoint/2010/main" val="371123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2547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1008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spTree>
    <p:extLst>
      <p:ext uri="{BB962C8B-B14F-4D97-AF65-F5344CB8AC3E}">
        <p14:creationId xmlns:p14="http://schemas.microsoft.com/office/powerpoint/2010/main" val="561754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9936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6899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8489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8FB733-9E28-4F23-B8B1-C01DA29973A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CA3D61-31DE-41BA-BF48-D5E4D49FE5BF}"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6793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78FB733-9E28-4F23-B8B1-C01DA29973AA}" type="datetimeFigureOut">
              <a:rPr lang="en-IN" smtClean="0"/>
              <a:t>20-07-2022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CA3D61-31DE-41BA-BF48-D5E4D49FE5BF}" type="slidenum">
              <a:rPr lang="en-IN" smtClean="0"/>
              <a:t>‹#›</a:t>
            </a:fld>
            <a:endParaRPr lang="en-IN"/>
          </a:p>
        </p:txBody>
      </p:sp>
    </p:spTree>
    <p:extLst>
      <p:ext uri="{BB962C8B-B14F-4D97-AF65-F5344CB8AC3E}">
        <p14:creationId xmlns:p14="http://schemas.microsoft.com/office/powerpoint/2010/main" val="168854744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210CB-0AC7-5163-E512-7C0070EE45C2}"/>
              </a:ext>
            </a:extLst>
          </p:cNvPr>
          <p:cNvSpPr>
            <a:spLocks noGrp="1"/>
          </p:cNvSpPr>
          <p:nvPr>
            <p:ph type="ctrTitle"/>
          </p:nvPr>
        </p:nvSpPr>
        <p:spPr/>
        <p:txBody>
          <a:bodyPr/>
          <a:lstStyle/>
          <a:p>
            <a:r>
              <a:rPr lang="en-US" dirty="0"/>
              <a:t>LOCAL WINDS</a:t>
            </a:r>
            <a:endParaRPr lang="en-IN" dirty="0"/>
          </a:p>
        </p:txBody>
      </p:sp>
      <p:sp>
        <p:nvSpPr>
          <p:cNvPr id="3" name="Subtitle 2">
            <a:extLst>
              <a:ext uri="{FF2B5EF4-FFF2-40B4-BE49-F238E27FC236}">
                <a16:creationId xmlns:a16="http://schemas.microsoft.com/office/drawing/2014/main" id="{7D34D48F-5316-5773-28C4-224D16474271}"/>
              </a:ext>
            </a:extLst>
          </p:cNvPr>
          <p:cNvSpPr>
            <a:spLocks noGrp="1"/>
          </p:cNvSpPr>
          <p:nvPr>
            <p:ph type="subTitle" idx="1"/>
          </p:nvPr>
        </p:nvSpPr>
        <p:spPr/>
        <p:txBody>
          <a:bodyPr/>
          <a:lstStyle/>
          <a:p>
            <a:r>
              <a:rPr lang="en-US" dirty="0"/>
              <a:t>TYPES OF LOCAL WINDS</a:t>
            </a:r>
            <a:endParaRPr lang="en-IN" dirty="0"/>
          </a:p>
        </p:txBody>
      </p:sp>
    </p:spTree>
    <p:extLst>
      <p:ext uri="{BB962C8B-B14F-4D97-AF65-F5344CB8AC3E}">
        <p14:creationId xmlns:p14="http://schemas.microsoft.com/office/powerpoint/2010/main" val="3412987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363588-CB9A-8FC9-8957-6C877B51C0B7}"/>
              </a:ext>
            </a:extLst>
          </p:cNvPr>
          <p:cNvSpPr txBox="1"/>
          <p:nvPr/>
        </p:nvSpPr>
        <p:spPr>
          <a:xfrm>
            <a:off x="1491175" y="2443625"/>
            <a:ext cx="8707901" cy="1631216"/>
          </a:xfrm>
          <a:prstGeom prst="rect">
            <a:avLst/>
          </a:prstGeom>
          <a:noFill/>
        </p:spPr>
        <p:txBody>
          <a:bodyPr wrap="square">
            <a:spAutoFit/>
          </a:bodyPr>
          <a:lstStyle/>
          <a:p>
            <a:r>
              <a:rPr lang="en-US" sz="2000" b="1" i="0" dirty="0">
                <a:solidFill>
                  <a:srgbClr val="212529"/>
                </a:solidFill>
                <a:effectLst/>
                <a:latin typeface="Nunito Sans" panose="020B0604020202020204" pitchFamily="2" charset="0"/>
              </a:rPr>
              <a:t>Local winds are caused by the movement of air between low-pressure and high-pressure systems within small areas. As there are so many different types of winds, each one takes on a unique form. Local winds frequently have a significant impact on climate in local regions, so it is critical to understand what causes them.</a:t>
            </a:r>
            <a:endParaRPr lang="en-IN" sz="2000" b="1" dirty="0"/>
          </a:p>
        </p:txBody>
      </p:sp>
    </p:spTree>
    <p:extLst>
      <p:ext uri="{BB962C8B-B14F-4D97-AF65-F5344CB8AC3E}">
        <p14:creationId xmlns:p14="http://schemas.microsoft.com/office/powerpoint/2010/main" val="1702204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F835E1-17EF-7B7A-8C3B-C9E7701EEF10}"/>
              </a:ext>
            </a:extLst>
          </p:cNvPr>
          <p:cNvSpPr txBox="1"/>
          <p:nvPr/>
        </p:nvSpPr>
        <p:spPr>
          <a:xfrm>
            <a:off x="1055077" y="900333"/>
            <a:ext cx="9537896" cy="4339650"/>
          </a:xfrm>
          <a:prstGeom prst="rect">
            <a:avLst/>
          </a:prstGeom>
          <a:noFill/>
        </p:spPr>
        <p:txBody>
          <a:bodyPr wrap="square">
            <a:spAutoFit/>
          </a:bodyPr>
          <a:lstStyle/>
          <a:p>
            <a:pPr algn="l"/>
            <a:r>
              <a:rPr lang="en-US" sz="2400" b="1" i="0" dirty="0">
                <a:solidFill>
                  <a:srgbClr val="000000"/>
                </a:solidFill>
                <a:effectLst/>
                <a:latin typeface="Nunito Sans" pitchFamily="2" charset="0"/>
              </a:rPr>
              <a:t>Local Winds</a:t>
            </a:r>
          </a:p>
          <a:p>
            <a:pPr algn="l"/>
            <a:endParaRPr lang="en-US" b="1" i="0" dirty="0">
              <a:solidFill>
                <a:srgbClr val="000000"/>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Winds that blow over a small region are known as local winds.</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These winds blow between tiny low and high-pressure systems.</a:t>
            </a:r>
          </a:p>
          <a:p>
            <a:pPr algn="l">
              <a:buFont typeface="Arial" panose="020B0604020202020204" pitchFamily="34" charset="0"/>
              <a:buChar char="•"/>
            </a:pPr>
            <a:r>
              <a:rPr lang="en-US" b="1" i="0" dirty="0">
                <a:solidFill>
                  <a:srgbClr val="212529"/>
                </a:solidFill>
                <a:effectLst/>
                <a:latin typeface="Nunito Sans" pitchFamily="2" charset="0"/>
              </a:rPr>
              <a:t>Local geography has an impact on them.</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Local winds can be influenced by the proximity to an ocean, a lake, or a mountain range.</a:t>
            </a:r>
          </a:p>
          <a:p>
            <a:pPr algn="l">
              <a:buFont typeface="Arial" panose="020B0604020202020204" pitchFamily="34" charset="0"/>
              <a:buChar char="•"/>
            </a:pPr>
            <a:r>
              <a:rPr lang="en-US" b="1" i="0" dirty="0">
                <a:solidFill>
                  <a:srgbClr val="212529"/>
                </a:solidFill>
                <a:effectLst/>
                <a:latin typeface="Nunito Sans" pitchFamily="2" charset="0"/>
              </a:rPr>
              <a:t>The weather and climate of a region can be influenced by local winds.</a:t>
            </a:r>
          </a:p>
          <a:p>
            <a:pPr algn="l">
              <a:buFont typeface="Arial" panose="020B0604020202020204" pitchFamily="34" charset="0"/>
              <a:buChar char="•"/>
            </a:pPr>
            <a:r>
              <a:rPr lang="en-US" b="1" i="0" dirty="0">
                <a:solidFill>
                  <a:srgbClr val="212529"/>
                </a:solidFill>
                <a:effectLst/>
                <a:latin typeface="Nunito Sans" pitchFamily="2" charset="0"/>
              </a:rPr>
              <a:t>Local winds are winds that blow only in a specific location for a limited period of time, and their effects are felt only in that area.</a:t>
            </a:r>
          </a:p>
          <a:p>
            <a:pPr algn="l">
              <a:buFont typeface="Arial" panose="020B0604020202020204" pitchFamily="34" charset="0"/>
              <a:buChar char="•"/>
            </a:pPr>
            <a:r>
              <a:rPr lang="en-US" b="1" i="0" dirty="0">
                <a:solidFill>
                  <a:srgbClr val="212529"/>
                </a:solidFill>
                <a:effectLst/>
                <a:latin typeface="Nunito Sans" pitchFamily="2" charset="0"/>
              </a:rPr>
              <a:t>Tertiary winds are another name for them.</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They're usually seasonal and have names that are specific to the region, </a:t>
            </a:r>
          </a:p>
        </p:txBody>
      </p:sp>
    </p:spTree>
    <p:extLst>
      <p:ext uri="{BB962C8B-B14F-4D97-AF65-F5344CB8AC3E}">
        <p14:creationId xmlns:p14="http://schemas.microsoft.com/office/powerpoint/2010/main" val="28841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5F4D77-8953-972B-2018-9BBCE78DA34D}"/>
              </a:ext>
            </a:extLst>
          </p:cNvPr>
          <p:cNvSpPr txBox="1"/>
          <p:nvPr/>
        </p:nvSpPr>
        <p:spPr>
          <a:xfrm>
            <a:off x="1012873" y="1406770"/>
            <a:ext cx="7121768" cy="3477875"/>
          </a:xfrm>
          <a:prstGeom prst="rect">
            <a:avLst/>
          </a:prstGeom>
          <a:noFill/>
        </p:spPr>
        <p:txBody>
          <a:bodyPr wrap="square">
            <a:spAutoFit/>
          </a:bodyPr>
          <a:lstStyle/>
          <a:p>
            <a:pPr algn="l">
              <a:buFont typeface="+mj-lt"/>
              <a:buAutoNum type="arabicPeriod"/>
            </a:pPr>
            <a:r>
              <a:rPr lang="en-US" sz="2000" b="1" i="0" dirty="0">
                <a:solidFill>
                  <a:srgbClr val="212529"/>
                </a:solidFill>
                <a:effectLst/>
                <a:latin typeface="Nunito Sans" pitchFamily="2" charset="0"/>
              </a:rPr>
              <a:t>Foehn (Alps-Europe)</a:t>
            </a:r>
          </a:p>
          <a:p>
            <a:pPr algn="l">
              <a:buFont typeface="+mj-lt"/>
              <a:buAutoNum type="arabicPeriod"/>
            </a:pPr>
            <a:endParaRPr lang="en-US" sz="2000" b="1" i="0" dirty="0">
              <a:solidFill>
                <a:srgbClr val="212529"/>
              </a:solidFill>
              <a:effectLst/>
              <a:latin typeface="Nunito Sans" pitchFamily="2" charset="0"/>
            </a:endParaRPr>
          </a:p>
          <a:p>
            <a:pPr algn="l">
              <a:buFont typeface="+mj-lt"/>
              <a:buAutoNum type="arabicPeriod"/>
            </a:pPr>
            <a:r>
              <a:rPr lang="en-US" sz="2000" b="1" i="0" dirty="0">
                <a:solidFill>
                  <a:srgbClr val="212529"/>
                </a:solidFill>
                <a:effectLst/>
                <a:latin typeface="Nunito Sans" pitchFamily="2" charset="0"/>
              </a:rPr>
              <a:t>Sirocco (North coast of Africa)</a:t>
            </a:r>
          </a:p>
          <a:p>
            <a:pPr algn="l">
              <a:buFont typeface="+mj-lt"/>
              <a:buAutoNum type="arabicPeriod"/>
            </a:pPr>
            <a:endParaRPr lang="en-US" sz="2000" b="1" i="0" dirty="0">
              <a:solidFill>
                <a:srgbClr val="212529"/>
              </a:solidFill>
              <a:effectLst/>
              <a:latin typeface="Nunito Sans" pitchFamily="2" charset="0"/>
            </a:endParaRPr>
          </a:p>
          <a:p>
            <a:pPr algn="l">
              <a:buFont typeface="+mj-lt"/>
              <a:buAutoNum type="arabicPeriod"/>
            </a:pPr>
            <a:r>
              <a:rPr lang="en-US" sz="2000" b="1" i="0" dirty="0">
                <a:solidFill>
                  <a:srgbClr val="212529"/>
                </a:solidFill>
                <a:effectLst/>
                <a:latin typeface="Nunito Sans" pitchFamily="2" charset="0"/>
              </a:rPr>
              <a:t>Chinook (Rockies-North America)</a:t>
            </a:r>
          </a:p>
          <a:p>
            <a:pPr algn="l">
              <a:buFont typeface="+mj-lt"/>
              <a:buAutoNum type="arabicPeriod"/>
            </a:pPr>
            <a:endParaRPr lang="en-US" sz="2000" b="1" i="0" dirty="0">
              <a:solidFill>
                <a:srgbClr val="212529"/>
              </a:solidFill>
              <a:effectLst/>
              <a:latin typeface="Nunito Sans" pitchFamily="2" charset="0"/>
            </a:endParaRPr>
          </a:p>
          <a:p>
            <a:pPr algn="l">
              <a:buFont typeface="+mj-lt"/>
              <a:buAutoNum type="arabicPeriod"/>
            </a:pPr>
            <a:r>
              <a:rPr lang="en-US" sz="2000" b="1" i="0" dirty="0">
                <a:solidFill>
                  <a:srgbClr val="212529"/>
                </a:solidFill>
                <a:effectLst/>
                <a:latin typeface="Nunito Sans" pitchFamily="2" charset="0"/>
              </a:rPr>
              <a:t>Loo (Thar Desert- India)</a:t>
            </a:r>
          </a:p>
          <a:p>
            <a:pPr algn="l">
              <a:buFont typeface="+mj-lt"/>
              <a:buAutoNum type="arabicPeriod"/>
            </a:pPr>
            <a:endParaRPr lang="en-US" sz="2000" b="1" i="0" dirty="0">
              <a:solidFill>
                <a:srgbClr val="212529"/>
              </a:solidFill>
              <a:effectLst/>
              <a:latin typeface="Nunito Sans" pitchFamily="2" charset="0"/>
            </a:endParaRPr>
          </a:p>
          <a:p>
            <a:pPr algn="l">
              <a:buFont typeface="+mj-lt"/>
              <a:buAutoNum type="arabicPeriod"/>
            </a:pPr>
            <a:r>
              <a:rPr lang="en-US" sz="2000" b="1" i="0" dirty="0">
                <a:solidFill>
                  <a:srgbClr val="212529"/>
                </a:solidFill>
                <a:effectLst/>
                <a:latin typeface="Nunito Sans" pitchFamily="2" charset="0"/>
              </a:rPr>
              <a:t>Mistral (Mediterranean sea in France)</a:t>
            </a:r>
          </a:p>
          <a:p>
            <a:pPr algn="l">
              <a:buFont typeface="+mj-lt"/>
              <a:buAutoNum type="arabicPeriod"/>
            </a:pPr>
            <a:endParaRPr lang="en-US" sz="2000" b="1" i="0" dirty="0">
              <a:solidFill>
                <a:srgbClr val="212529"/>
              </a:solidFill>
              <a:effectLst/>
              <a:latin typeface="Nunito Sans" pitchFamily="2" charset="0"/>
            </a:endParaRPr>
          </a:p>
          <a:p>
            <a:pPr algn="l">
              <a:buFont typeface="+mj-lt"/>
              <a:buAutoNum type="arabicPeriod"/>
            </a:pPr>
            <a:r>
              <a:rPr lang="en-US" sz="2000" b="1" i="0" dirty="0">
                <a:solidFill>
                  <a:srgbClr val="212529"/>
                </a:solidFill>
                <a:effectLst/>
                <a:latin typeface="Nunito Sans" pitchFamily="2" charset="0"/>
              </a:rPr>
              <a:t>Bora (Mediterranean sea in Italy)</a:t>
            </a:r>
          </a:p>
        </p:txBody>
      </p:sp>
    </p:spTree>
    <p:extLst>
      <p:ext uri="{BB962C8B-B14F-4D97-AF65-F5344CB8AC3E}">
        <p14:creationId xmlns:p14="http://schemas.microsoft.com/office/powerpoint/2010/main" val="1488436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F977D3-0103-70ED-54AD-AED8D81D53B5}"/>
              </a:ext>
            </a:extLst>
          </p:cNvPr>
          <p:cNvSpPr txBox="1"/>
          <p:nvPr/>
        </p:nvSpPr>
        <p:spPr>
          <a:xfrm>
            <a:off x="1350498" y="633046"/>
            <a:ext cx="7797018" cy="2862322"/>
          </a:xfrm>
          <a:prstGeom prst="rect">
            <a:avLst/>
          </a:prstGeom>
          <a:noFill/>
        </p:spPr>
        <p:txBody>
          <a:bodyPr wrap="square">
            <a:spAutoFit/>
          </a:bodyPr>
          <a:lstStyle/>
          <a:p>
            <a:pPr algn="l"/>
            <a:r>
              <a:rPr lang="en-US" b="1" i="0" dirty="0">
                <a:solidFill>
                  <a:srgbClr val="000000"/>
                </a:solidFill>
                <a:effectLst/>
                <a:latin typeface="Nunito Sans" pitchFamily="2" charset="0"/>
              </a:rPr>
              <a:t>Loo</a:t>
            </a:r>
          </a:p>
          <a:p>
            <a:pPr algn="l"/>
            <a:endParaRPr lang="en-US" b="1" i="0" dirty="0">
              <a:solidFill>
                <a:srgbClr val="000000"/>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It's a harmful Wind.</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This very hot and dry wind blows from the west through the plains of northern India and Pakistan in the months of May and June, usually in the afternoons.</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It is said to have the potential to produce sunstroke in people because the temperature is always between 45 and 50 degrees Celsius.</a:t>
            </a:r>
          </a:p>
        </p:txBody>
      </p:sp>
    </p:spTree>
    <p:extLst>
      <p:ext uri="{BB962C8B-B14F-4D97-AF65-F5344CB8AC3E}">
        <p14:creationId xmlns:p14="http://schemas.microsoft.com/office/powerpoint/2010/main" val="1299279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7466D2-648D-C10E-6DAC-79A013A5989E}"/>
              </a:ext>
            </a:extLst>
          </p:cNvPr>
          <p:cNvSpPr txBox="1"/>
          <p:nvPr/>
        </p:nvSpPr>
        <p:spPr>
          <a:xfrm>
            <a:off x="1223888" y="1308294"/>
            <a:ext cx="8370277" cy="4093428"/>
          </a:xfrm>
          <a:prstGeom prst="rect">
            <a:avLst/>
          </a:prstGeom>
          <a:noFill/>
        </p:spPr>
        <p:txBody>
          <a:bodyPr wrap="square">
            <a:spAutoFit/>
          </a:bodyPr>
          <a:lstStyle/>
          <a:p>
            <a:pPr algn="l"/>
            <a:r>
              <a:rPr lang="en-US" sz="2000" b="1" i="0" dirty="0">
                <a:solidFill>
                  <a:srgbClr val="000000"/>
                </a:solidFill>
                <a:effectLst/>
                <a:latin typeface="Nunito Sans" pitchFamily="2" charset="0"/>
              </a:rPr>
              <a:t>Foehn (or) Fohn</a:t>
            </a:r>
          </a:p>
          <a:p>
            <a:pPr algn="l"/>
            <a:endParaRPr lang="en-US" sz="2000" b="1" i="0" dirty="0">
              <a:solidFill>
                <a:srgbClr val="000000"/>
              </a:solidFill>
              <a:effectLst/>
              <a:latin typeface="Nunito Sans" pitchFamily="2" charset="0"/>
            </a:endParaRPr>
          </a:p>
          <a:p>
            <a:pPr algn="l">
              <a:buFont typeface="Arial" panose="020B0604020202020204" pitchFamily="34" charset="0"/>
              <a:buChar char="•"/>
            </a:pPr>
            <a:r>
              <a:rPr lang="en-US" sz="2000" b="1" i="0" dirty="0">
                <a:solidFill>
                  <a:srgbClr val="212529"/>
                </a:solidFill>
                <a:effectLst/>
                <a:latin typeface="Nunito Sans" pitchFamily="2" charset="0"/>
              </a:rPr>
              <a:t>This breeze provides a lot of advantages.</a:t>
            </a:r>
          </a:p>
          <a:p>
            <a:pPr algn="l">
              <a:buFont typeface="Arial" panose="020B0604020202020204" pitchFamily="34" charset="0"/>
              <a:buChar char="•"/>
            </a:pPr>
            <a:r>
              <a:rPr lang="en-US" sz="2000" b="1" i="0" dirty="0">
                <a:solidFill>
                  <a:srgbClr val="212529"/>
                </a:solidFill>
                <a:effectLst/>
                <a:latin typeface="Nunito Sans" pitchFamily="2" charset="0"/>
              </a:rPr>
              <a:t>Foehn is a hot breeze with local significance in the Alps.</a:t>
            </a:r>
          </a:p>
          <a:p>
            <a:pPr algn="l">
              <a:buFont typeface="Arial" panose="020B0604020202020204" pitchFamily="34" charset="0"/>
              <a:buChar char="•"/>
            </a:pPr>
            <a:r>
              <a:rPr lang="en-US" sz="2000" b="1" i="0" dirty="0">
                <a:solidFill>
                  <a:srgbClr val="212529"/>
                </a:solidFill>
                <a:effectLst/>
                <a:latin typeface="Nunito Sans" pitchFamily="2" charset="0"/>
              </a:rPr>
              <a:t>A strong, gusty, dry, and warm wind blows on the leeward side of a mountain range.</a:t>
            </a:r>
          </a:p>
          <a:p>
            <a:pPr algn="l">
              <a:buFont typeface="Arial" panose="020B0604020202020204" pitchFamily="34" charset="0"/>
              <a:buChar char="•"/>
            </a:pPr>
            <a:r>
              <a:rPr lang="en-US" sz="2000" b="1" i="0" dirty="0">
                <a:solidFill>
                  <a:srgbClr val="212529"/>
                </a:solidFill>
                <a:effectLst/>
                <a:latin typeface="Nunito Sans" pitchFamily="2" charset="0"/>
              </a:rPr>
              <a:t>Because the windward side takes away any moisture in the entering wind in the form of orographic precipitation, the air that descends on the leeward side is dry and heated (Katabatic Wind).</a:t>
            </a:r>
          </a:p>
          <a:p>
            <a:pPr algn="l">
              <a:buFont typeface="Arial" panose="020B0604020202020204" pitchFamily="34" charset="0"/>
              <a:buChar char="•"/>
            </a:pPr>
            <a:r>
              <a:rPr lang="en-US" sz="2000" b="1" i="0" dirty="0">
                <a:solidFill>
                  <a:srgbClr val="212529"/>
                </a:solidFill>
                <a:effectLst/>
                <a:latin typeface="Nunito Sans" pitchFamily="2" charset="0"/>
              </a:rPr>
              <a:t>The temperature of the wind varies between 15 and 20 degrees Celsius.</a:t>
            </a:r>
          </a:p>
          <a:p>
            <a:pPr algn="l">
              <a:buFont typeface="Arial" panose="020B0604020202020204" pitchFamily="34" charset="0"/>
              <a:buChar char="•"/>
            </a:pPr>
            <a:r>
              <a:rPr lang="en-US" sz="2000" b="1" i="0" dirty="0">
                <a:solidFill>
                  <a:srgbClr val="212529"/>
                </a:solidFill>
                <a:effectLst/>
                <a:latin typeface="Nunito Sans" pitchFamily="2" charset="0"/>
              </a:rPr>
              <a:t>Wind speeds up the ripening of grapes and makes it easier for animals to graze by melting snow.</a:t>
            </a:r>
          </a:p>
        </p:txBody>
      </p:sp>
    </p:spTree>
    <p:extLst>
      <p:ext uri="{BB962C8B-B14F-4D97-AF65-F5344CB8AC3E}">
        <p14:creationId xmlns:p14="http://schemas.microsoft.com/office/powerpoint/2010/main" val="2914107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2FECA7-B3AD-56B6-A928-F7219490FD09}"/>
              </a:ext>
            </a:extLst>
          </p:cNvPr>
          <p:cNvSpPr txBox="1"/>
          <p:nvPr/>
        </p:nvSpPr>
        <p:spPr>
          <a:xfrm>
            <a:off x="3046828" y="1633921"/>
            <a:ext cx="6098344" cy="2893100"/>
          </a:xfrm>
          <a:prstGeom prst="rect">
            <a:avLst/>
          </a:prstGeom>
          <a:noFill/>
        </p:spPr>
        <p:txBody>
          <a:bodyPr wrap="square">
            <a:spAutoFit/>
          </a:bodyPr>
          <a:lstStyle/>
          <a:p>
            <a:pPr algn="l"/>
            <a:r>
              <a:rPr lang="en-US" sz="2000" b="1" i="0" dirty="0">
                <a:solidFill>
                  <a:srgbClr val="000000"/>
                </a:solidFill>
                <a:effectLst/>
                <a:latin typeface="Nunito Sans" pitchFamily="2" charset="0"/>
              </a:rPr>
              <a:t>Chinook</a:t>
            </a:r>
          </a:p>
          <a:p>
            <a:pPr algn="l"/>
            <a:endParaRPr lang="en-US" b="1" i="0" dirty="0">
              <a:solidFill>
                <a:srgbClr val="000000"/>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This breeze provides a lot of benefits.</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Chinook is Foehn-like winds that blow down the west slopes of the Rockies in the United States and Canada.</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It benefits farmers east of the Rockies because it keeps the grasslands free of snow for the majority of the winter.</a:t>
            </a:r>
          </a:p>
        </p:txBody>
      </p:sp>
    </p:spTree>
    <p:extLst>
      <p:ext uri="{BB962C8B-B14F-4D97-AF65-F5344CB8AC3E}">
        <p14:creationId xmlns:p14="http://schemas.microsoft.com/office/powerpoint/2010/main" val="4071593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8B9905-BA1F-69F4-7AAF-64F455B0DFC1}"/>
              </a:ext>
            </a:extLst>
          </p:cNvPr>
          <p:cNvSpPr txBox="1"/>
          <p:nvPr/>
        </p:nvSpPr>
        <p:spPr>
          <a:xfrm>
            <a:off x="1280160" y="1041009"/>
            <a:ext cx="7867356" cy="2893100"/>
          </a:xfrm>
          <a:prstGeom prst="rect">
            <a:avLst/>
          </a:prstGeom>
          <a:noFill/>
        </p:spPr>
        <p:txBody>
          <a:bodyPr wrap="square">
            <a:spAutoFit/>
          </a:bodyPr>
          <a:lstStyle/>
          <a:p>
            <a:pPr algn="l"/>
            <a:r>
              <a:rPr lang="en-US" sz="2000" b="1" i="0" dirty="0">
                <a:solidFill>
                  <a:srgbClr val="000000"/>
                </a:solidFill>
                <a:effectLst/>
                <a:latin typeface="Nunito Sans" pitchFamily="2" charset="0"/>
              </a:rPr>
              <a:t>Mistral</a:t>
            </a:r>
          </a:p>
          <a:p>
            <a:pPr algn="l"/>
            <a:endParaRPr lang="en-US" b="1" i="0" dirty="0">
              <a:solidFill>
                <a:srgbClr val="000000"/>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The winds that blow from the Alps over France and into the Mediterranean Sea are known as the Mistral.</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The Rhine River crosses the Rhine Valley.</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It's very cold and dry, with a howling wind.</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As a result, blizzards are common in southern France.</a:t>
            </a:r>
          </a:p>
        </p:txBody>
      </p:sp>
    </p:spTree>
    <p:extLst>
      <p:ext uri="{BB962C8B-B14F-4D97-AF65-F5344CB8AC3E}">
        <p14:creationId xmlns:p14="http://schemas.microsoft.com/office/powerpoint/2010/main" val="512466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763F7D-2246-993F-F8B6-4E8C80FFA0FA}"/>
              </a:ext>
            </a:extLst>
          </p:cNvPr>
          <p:cNvSpPr txBox="1"/>
          <p:nvPr/>
        </p:nvSpPr>
        <p:spPr>
          <a:xfrm>
            <a:off x="1012874" y="858129"/>
            <a:ext cx="8134642" cy="5386090"/>
          </a:xfrm>
          <a:prstGeom prst="rect">
            <a:avLst/>
          </a:prstGeom>
          <a:noFill/>
        </p:spPr>
        <p:txBody>
          <a:bodyPr wrap="square">
            <a:spAutoFit/>
          </a:bodyPr>
          <a:lstStyle/>
          <a:p>
            <a:pPr algn="l"/>
            <a:r>
              <a:rPr lang="en-US" sz="2000" b="1" i="0" dirty="0">
                <a:solidFill>
                  <a:srgbClr val="000000"/>
                </a:solidFill>
                <a:effectLst/>
                <a:latin typeface="Nunito Sans" pitchFamily="2" charset="0"/>
              </a:rPr>
              <a:t>Sirocco</a:t>
            </a:r>
          </a:p>
          <a:p>
            <a:pPr algn="l"/>
            <a:endParaRPr lang="en-US" b="1" i="0" dirty="0">
              <a:solidFill>
                <a:srgbClr val="000000"/>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It's also a dangerous wind.</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Sirocco is a Mediterranean wind that originates in the Sahara and blows at the speed of a hurricane throughout North Africa and Southern Europe.</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It's created by low-pressure bands moving eastward across the Mediterranean Sea dragging a warm, dry tropical air mass northward, with the wind originating from the Arabian or Sahara deserts.</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The cooler, wetter air from the marine cyclone mixes with the hotter, drier air from the continent, and the low's counter-clockwise circulation propels the mixed air across Europe's southern coasts.</a:t>
            </a:r>
          </a:p>
          <a:p>
            <a:pPr algn="l">
              <a:buFont typeface="Arial" panose="020B0604020202020204" pitchFamily="34" charset="0"/>
              <a:buChar char="•"/>
            </a:pPr>
            <a:endParaRPr lang="en-US" b="1" i="0" dirty="0">
              <a:solidFill>
                <a:srgbClr val="212529"/>
              </a:solidFill>
              <a:effectLst/>
              <a:latin typeface="Nunito Sans" pitchFamily="2" charset="0"/>
            </a:endParaRPr>
          </a:p>
          <a:p>
            <a:pPr algn="l">
              <a:buFont typeface="Arial" panose="020B0604020202020204" pitchFamily="34" charset="0"/>
              <a:buChar char="•"/>
            </a:pPr>
            <a:r>
              <a:rPr lang="en-US" b="1" i="0" dirty="0">
                <a:solidFill>
                  <a:srgbClr val="212529"/>
                </a:solidFill>
                <a:effectLst/>
                <a:latin typeface="Nunito Sans" pitchFamily="2" charset="0"/>
              </a:rPr>
              <a:t>The Sirocco provides dusty, dry weather to northern Africa, storms to the Mediterranean Sea, and cold, rainy weather to Europe.</a:t>
            </a:r>
          </a:p>
          <a:p>
            <a:br>
              <a:rPr lang="en-US" b="1" dirty="0"/>
            </a:br>
            <a:endParaRPr lang="en-IN" b="1" dirty="0"/>
          </a:p>
        </p:txBody>
      </p:sp>
    </p:spTree>
    <p:extLst>
      <p:ext uri="{BB962C8B-B14F-4D97-AF65-F5344CB8AC3E}">
        <p14:creationId xmlns:p14="http://schemas.microsoft.com/office/powerpoint/2010/main" val="4091464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9F3274-39A5-E463-73CA-7767B829702E}"/>
              </a:ext>
            </a:extLst>
          </p:cNvPr>
          <p:cNvSpPr txBox="1"/>
          <p:nvPr/>
        </p:nvSpPr>
        <p:spPr>
          <a:xfrm>
            <a:off x="1817663" y="1237957"/>
            <a:ext cx="8556673" cy="3447098"/>
          </a:xfrm>
          <a:prstGeom prst="rect">
            <a:avLst/>
          </a:prstGeom>
          <a:noFill/>
        </p:spPr>
        <p:txBody>
          <a:bodyPr wrap="square">
            <a:spAutoFit/>
          </a:bodyPr>
          <a:lstStyle/>
          <a:p>
            <a:pPr algn="l"/>
            <a:r>
              <a:rPr lang="en-US" b="1" i="0" dirty="0">
                <a:solidFill>
                  <a:srgbClr val="000000"/>
                </a:solidFill>
                <a:effectLst/>
                <a:latin typeface="arial" panose="020B0604020202020204" pitchFamily="34" charset="0"/>
              </a:rPr>
              <a:t> B</a:t>
            </a:r>
            <a:r>
              <a:rPr lang="en-US" sz="2000" b="1" i="0" dirty="0">
                <a:solidFill>
                  <a:srgbClr val="000000"/>
                </a:solidFill>
                <a:effectLst/>
                <a:latin typeface="arial" panose="020B0604020202020204" pitchFamily="34" charset="0"/>
              </a:rPr>
              <a:t>o</a:t>
            </a:r>
            <a:r>
              <a:rPr lang="en-US" b="1" i="0" dirty="0">
                <a:solidFill>
                  <a:srgbClr val="000000"/>
                </a:solidFill>
                <a:effectLst/>
                <a:latin typeface="arial" panose="020B0604020202020204" pitchFamily="34" charset="0"/>
              </a:rPr>
              <a:t>ra Winds</a:t>
            </a:r>
          </a:p>
          <a:p>
            <a:pPr algn="l"/>
            <a:endParaRPr lang="en-US" b="1" i="0" dirty="0">
              <a:solidFill>
                <a:srgbClr val="000000"/>
              </a:solidFill>
              <a:effectLst/>
              <a:latin typeface="arial" panose="020B0604020202020204" pitchFamily="34" charset="0"/>
            </a:endParaRPr>
          </a:p>
          <a:p>
            <a:pPr algn="l"/>
            <a:r>
              <a:rPr lang="en-US" b="1" i="0" dirty="0">
                <a:solidFill>
                  <a:srgbClr val="000000"/>
                </a:solidFill>
                <a:effectLst/>
                <a:latin typeface="arial" panose="020B0604020202020204" pitchFamily="34" charset="0"/>
              </a:rPr>
              <a:t>The bora wind commonly blows down from the mountains on the eastern section of the Adriatic Sea, flowing mainly from the northeast through the gaps in DINARIC ALPS. </a:t>
            </a:r>
          </a:p>
          <a:p>
            <a:pPr algn="l"/>
            <a:r>
              <a:rPr lang="en-US" b="1" i="0" dirty="0">
                <a:solidFill>
                  <a:srgbClr val="000000"/>
                </a:solidFill>
                <a:effectLst/>
                <a:latin typeface="arial" panose="020B0604020202020204" pitchFamily="34" charset="0"/>
              </a:rPr>
              <a:t> On some occasions, especially winters, the bora dominates the entire Adriatic Sea and may extend to Malta.</a:t>
            </a:r>
          </a:p>
          <a:p>
            <a:pPr algn="l"/>
            <a:r>
              <a:rPr lang="en-US" b="1" i="0" dirty="0">
                <a:solidFill>
                  <a:srgbClr val="000000"/>
                </a:solidFill>
                <a:effectLst/>
                <a:latin typeface="arial" panose="020B0604020202020204" pitchFamily="34" charset="0"/>
              </a:rPr>
              <a:t> Other times, the wind is localized and can only be felt a few miles offshore. The strongest winds are often felt along the eastern shore of the Sea from Trieste to the Albanian border. In Italy, the bora wind is classified into two; light bora (characterized by clear sky) and dark bora (characterized by gathering cloud on the hilltop).</a:t>
            </a:r>
          </a:p>
        </p:txBody>
      </p:sp>
    </p:spTree>
    <p:extLst>
      <p:ext uri="{BB962C8B-B14F-4D97-AF65-F5344CB8AC3E}">
        <p14:creationId xmlns:p14="http://schemas.microsoft.com/office/powerpoint/2010/main" val="287685433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16</TotalTime>
  <Words>739</Words>
  <Application>Microsoft Office PowerPoint</Application>
  <PresentationFormat>Widescreen</PresentationFormat>
  <Paragraphs>75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vt:lpstr>
      <vt:lpstr>Garamond</vt:lpstr>
      <vt:lpstr>Nunito Sans</vt:lpstr>
      <vt:lpstr>Organic</vt:lpstr>
      <vt:lpstr>LOCAL WINDS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6</cp:revision>
  <dcterms:created xsi:type="dcterms:W3CDTF">2022-07-16T06:49:09Z</dcterms:created>
  <dcterms:modified xsi:type="dcterms:W3CDTF">2022-07-20T06:36:49Z</dcterms:modified>
</cp:coreProperties>
</file>